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93" r:id="rId3"/>
    <p:sldId id="296" r:id="rId4"/>
    <p:sldId id="297" r:id="rId5"/>
    <p:sldId id="274" r:id="rId6"/>
    <p:sldId id="294" r:id="rId7"/>
    <p:sldId id="298" r:id="rId8"/>
    <p:sldId id="299" r:id="rId9"/>
    <p:sldId id="276" r:id="rId10"/>
    <p:sldId id="272" r:id="rId11"/>
    <p:sldId id="300" r:id="rId12"/>
    <p:sldId id="275" r:id="rId13"/>
    <p:sldId id="257" r:id="rId14"/>
    <p:sldId id="258" r:id="rId15"/>
    <p:sldId id="260" r:id="rId16"/>
    <p:sldId id="269" r:id="rId17"/>
    <p:sldId id="270" r:id="rId18"/>
    <p:sldId id="287" r:id="rId19"/>
    <p:sldId id="268" r:id="rId20"/>
    <p:sldId id="271" r:id="rId21"/>
    <p:sldId id="301" r:id="rId22"/>
    <p:sldId id="279" r:id="rId23"/>
    <p:sldId id="302" r:id="rId24"/>
    <p:sldId id="280" r:id="rId25"/>
    <p:sldId id="291" r:id="rId26"/>
    <p:sldId id="281" r:id="rId27"/>
    <p:sldId id="282" r:id="rId28"/>
    <p:sldId id="283" r:id="rId29"/>
    <p:sldId id="284" r:id="rId30"/>
    <p:sldId id="285" r:id="rId31"/>
    <p:sldId id="292" r:id="rId32"/>
    <p:sldId id="295" r:id="rId33"/>
    <p:sldId id="303" r:id="rId34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F906544B-62BE-1544-9D20-6466B717EDB8}">
          <p14:sldIdLst>
            <p14:sldId id="256"/>
            <p14:sldId id="293"/>
            <p14:sldId id="296"/>
            <p14:sldId id="297"/>
            <p14:sldId id="274"/>
            <p14:sldId id="294"/>
            <p14:sldId id="298"/>
            <p14:sldId id="299"/>
            <p14:sldId id="276"/>
            <p14:sldId id="272"/>
            <p14:sldId id="300"/>
            <p14:sldId id="275"/>
            <p14:sldId id="257"/>
            <p14:sldId id="258"/>
            <p14:sldId id="260"/>
            <p14:sldId id="269"/>
            <p14:sldId id="270"/>
            <p14:sldId id="287"/>
            <p14:sldId id="268"/>
            <p14:sldId id="271"/>
            <p14:sldId id="301"/>
            <p14:sldId id="279"/>
            <p14:sldId id="302"/>
            <p14:sldId id="280"/>
            <p14:sldId id="291"/>
            <p14:sldId id="281"/>
            <p14:sldId id="282"/>
            <p14:sldId id="283"/>
            <p14:sldId id="284"/>
            <p14:sldId id="285"/>
            <p14:sldId id="292"/>
            <p14:sldId id="295"/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0476"/>
  </p:normalViewPr>
  <p:slideViewPr>
    <p:cSldViewPr snapToGrid="0">
      <p:cViewPr varScale="1">
        <p:scale>
          <a:sx n="92" d="100"/>
          <a:sy n="92" d="100"/>
        </p:scale>
        <p:origin x="10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A227F37-3B84-7248-9BC5-A6309A03E55C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7B8F631-99FB-6340-909A-99633E55D3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399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beginning of week 2. Welcome!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0933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Central Tendency is why this works. We want data to look like this, to be normally distributed.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8074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perform these initial descriptive measures in order to understand if our data looks like this. Mean, Median, and Mode should roughly be the same. We want symmetry. </a:t>
            </a:r>
          </a:p>
          <a:p>
            <a:endParaRPr lang="en-US" dirty="0"/>
          </a:p>
          <a:p>
            <a:r>
              <a:rPr lang="en-US" dirty="0"/>
              <a:t>We’ll get into this at a later date (when we talk about sampling) but I wanted you to know why we’re starting here.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466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If repeated random samples of size n are taken from a population with a mean or mu and a standard deviation, the sampling </a:t>
            </a:r>
            <a:r>
              <a:rPr lang="en-US" sz="1200" dirty="0" err="1"/>
              <a:t>distributiuon</a:t>
            </a:r>
            <a:r>
              <a:rPr lang="en-US" sz="1200" dirty="0"/>
              <a:t> of sample means will have a mean equal to mu and a standard error equal to standard deviation over the square root of N. Moreover, as n increases the sampling </a:t>
            </a:r>
            <a:r>
              <a:rPr lang="en-US" sz="1200" dirty="0" err="1"/>
              <a:t>distriubution</a:t>
            </a:r>
            <a:r>
              <a:rPr lang="en-US" sz="1200" dirty="0"/>
              <a:t> will approach a normal distribution. </a:t>
            </a:r>
          </a:p>
          <a:p>
            <a:endParaRPr lang="en-US" sz="1200" dirty="0"/>
          </a:p>
          <a:p>
            <a:r>
              <a:rPr lang="en-US" sz="1200" dirty="0"/>
              <a:t>This is a fancy way of saying, “More data means less moves with new data.” </a:t>
            </a:r>
          </a:p>
          <a:p>
            <a:endParaRPr lang="en-US" sz="1200" dirty="0"/>
          </a:p>
          <a:p>
            <a:r>
              <a:rPr lang="en-US" sz="1200" dirty="0"/>
              <a:t>Example: course stuff, GPA, tests, final grades.</a:t>
            </a:r>
          </a:p>
          <a:p>
            <a:endParaRPr lang="en-US" sz="1200" dirty="0"/>
          </a:p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044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the 3 most important and used measures of central tendency. Let’s go through each one. Where appropriate, I’ll introduce you to a few concepts you need to work with.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8672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Mean, MU is important to understand here.</a:t>
            </a:r>
          </a:p>
          <a:p>
            <a:endParaRPr lang="en-US" dirty="0"/>
          </a:p>
          <a:p>
            <a:r>
              <a:rPr lang="en-US" dirty="0"/>
              <a:t>the average of the sample data that represents the middle of a set of numbers</a:t>
            </a:r>
          </a:p>
          <a:p>
            <a:endParaRPr lang="en-US" dirty="0"/>
          </a:p>
          <a:p>
            <a:r>
              <a:rPr lang="en-US" dirty="0"/>
              <a:t>Mu is when all members of a population can be surveyed. </a:t>
            </a:r>
          </a:p>
          <a:p>
            <a:endParaRPr lang="en-US" dirty="0"/>
          </a:p>
          <a:p>
            <a:r>
              <a:rPr lang="en-US" dirty="0"/>
              <a:t>N is for all population.</a:t>
            </a:r>
          </a:p>
          <a:p>
            <a:r>
              <a:rPr lang="en-US" dirty="0"/>
              <a:t>n is for sample.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6251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1 1 4 4 4 5 5</a:t>
            </a:r>
          </a:p>
          <a:p>
            <a:r>
              <a:rPr lang="en-US" sz="900" dirty="0">
                <a:solidFill>
                  <a:schemeClr val="bg1"/>
                </a:solidFill>
              </a:rPr>
              <a:t>vs</a:t>
            </a:r>
          </a:p>
          <a:p>
            <a:r>
              <a:rPr lang="en-US" dirty="0">
                <a:solidFill>
                  <a:schemeClr val="bg1"/>
                </a:solidFill>
              </a:rPr>
              <a:t>1 1 3 4 5 7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7646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we have no numbers that are repeated more than others, no mode.</a:t>
            </a:r>
          </a:p>
          <a:p>
            <a:endParaRPr lang="en-US" dirty="0"/>
          </a:p>
          <a:p>
            <a:r>
              <a:rPr lang="en-US" dirty="0"/>
              <a:t>Two numbers tied for repeating? Bi-modal.</a:t>
            </a:r>
          </a:p>
          <a:p>
            <a:r>
              <a:rPr lang="en-US" dirty="0"/>
              <a:t>And so on.</a:t>
            </a:r>
          </a:p>
          <a:p>
            <a:endParaRPr lang="en-US" dirty="0"/>
          </a:p>
          <a:p>
            <a:r>
              <a:rPr lang="en-US" dirty="0"/>
              <a:t>This measure isn’t really about anything more than having a reference for a value that might influence all your data. </a:t>
            </a:r>
          </a:p>
          <a:p>
            <a:endParaRPr lang="en-US" dirty="0"/>
          </a:p>
          <a:p>
            <a:r>
              <a:rPr lang="en-US" dirty="0"/>
              <a:t>Keep in mind that central tendency is mostly allowing you to, at a glance, understand how symmetric your dataset is.</a:t>
            </a:r>
          </a:p>
          <a:p>
            <a:endParaRPr lang="en-US" dirty="0"/>
          </a:p>
          <a:p>
            <a:r>
              <a:rPr lang="en-US" dirty="0"/>
              <a:t>Typically, these </a:t>
            </a:r>
            <a:r>
              <a:rPr lang="en-US" i="1" dirty="0"/>
              <a:t>should </a:t>
            </a:r>
            <a:r>
              <a:rPr lang="en-US" i="0" dirty="0"/>
              <a:t>line up but if they do not, your distribution is skewed.</a:t>
            </a:r>
          </a:p>
          <a:p>
            <a:endParaRPr lang="en-US" i="0" dirty="0"/>
          </a:p>
          <a:p>
            <a:r>
              <a:rPr lang="en-US" i="0" dirty="0"/>
              <a:t>At times, population parameters are skewed as well.</a:t>
            </a:r>
          </a:p>
          <a:p>
            <a:endParaRPr lang="en-US" i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0986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1 1 4 4 4 5 5 = 24 || n = 7</a:t>
            </a:r>
          </a:p>
          <a:p>
            <a:r>
              <a:rPr lang="en-US" sz="900" dirty="0">
                <a:solidFill>
                  <a:schemeClr val="bg1"/>
                </a:solidFill>
              </a:rPr>
              <a:t>vs</a:t>
            </a:r>
          </a:p>
          <a:p>
            <a:r>
              <a:rPr lang="en-US" dirty="0">
                <a:solidFill>
                  <a:schemeClr val="bg1"/>
                </a:solidFill>
              </a:rPr>
              <a:t>1 1 3 4 5 7 = 21 || n = 6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956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Median is the central point of your data. Typically this is a measure of “Position” rather than anything else. You can tell from the formula.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0088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314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0" dirty="0"/>
              <a:t>Not a ton of administration to cover. </a:t>
            </a:r>
          </a:p>
          <a:p>
            <a:pPr marL="0" indent="0">
              <a:buNone/>
            </a:pPr>
            <a:endParaRPr lang="en-US" i="0" dirty="0"/>
          </a:p>
          <a:p>
            <a:pPr marL="0" indent="0">
              <a:buNone/>
            </a:pPr>
            <a:r>
              <a:rPr lang="en-US" i="0" dirty="0"/>
              <a:t>This is the first full week and so we’ll be getting to know each other. I’ve taken a ton of the feedback from last semester and used it here. Mostly I was told to: </a:t>
            </a:r>
          </a:p>
          <a:p>
            <a:pPr marL="0" indent="0">
              <a:buNone/>
            </a:pPr>
            <a:endParaRPr lang="en-US" i="0" dirty="0"/>
          </a:p>
          <a:p>
            <a:pPr marL="228600" indent="-228600">
              <a:buAutoNum type="arabicPeriod"/>
            </a:pPr>
            <a:r>
              <a:rPr lang="en-US" i="0" dirty="0"/>
              <a:t>Abandon the book’s test banks (they were bad and full of mistakes). </a:t>
            </a:r>
          </a:p>
          <a:p>
            <a:pPr marL="228600" indent="-228600">
              <a:buAutoNum type="arabicPeriod"/>
            </a:pPr>
            <a:r>
              <a:rPr lang="en-US" i="0" dirty="0"/>
              <a:t>Be more purposeful with content (as in, strip it of as much fluff as possible). </a:t>
            </a:r>
          </a:p>
          <a:p>
            <a:pPr marL="228600" indent="-228600">
              <a:buAutoNum type="arabicPeriod"/>
            </a:pPr>
            <a:r>
              <a:rPr lang="en-US" i="0" dirty="0"/>
              <a:t>Make the </a:t>
            </a:r>
            <a:r>
              <a:rPr lang="en-US" i="0" dirty="0" err="1"/>
              <a:t>homeworks</a:t>
            </a:r>
            <a:r>
              <a:rPr lang="en-US" i="0" dirty="0"/>
              <a:t> about the act of stats, not the terms.</a:t>
            </a:r>
          </a:p>
          <a:p>
            <a:pPr marL="228600" indent="-228600">
              <a:buAutoNum type="arabicPeriod"/>
            </a:pPr>
            <a:r>
              <a:rPr lang="en-US" i="0" dirty="0"/>
              <a:t>Give a full week.</a:t>
            </a:r>
          </a:p>
          <a:p>
            <a:pPr marL="0" indent="0">
              <a:buNone/>
            </a:pPr>
            <a:endParaRPr lang="en-US" i="0" dirty="0"/>
          </a:p>
          <a:p>
            <a:pPr marL="0" indent="0">
              <a:buNone/>
            </a:pPr>
            <a:r>
              <a:rPr lang="en-US" i="0" dirty="0"/>
              <a:t>_____________________</a:t>
            </a:r>
          </a:p>
          <a:p>
            <a:pPr marL="0" indent="0">
              <a:buNone/>
            </a:pPr>
            <a:endParaRPr lang="en-US" i="0" dirty="0"/>
          </a:p>
          <a:p>
            <a:pPr marL="0" indent="0">
              <a:buNone/>
            </a:pPr>
            <a:endParaRPr lang="en-US" i="0" dirty="0"/>
          </a:p>
          <a:p>
            <a:pPr marL="232943" indent="-232943">
              <a:buAutoNum type="arabicPeriod"/>
            </a:pPr>
            <a:r>
              <a:rPr lang="en-US" i="0" dirty="0"/>
              <a:t>Is the professor teaching this for the first time? If so, be on guard. We are very human.</a:t>
            </a:r>
          </a:p>
          <a:p>
            <a:pPr marL="232943" indent="-232943">
              <a:buAutoNum type="arabicPeriod"/>
            </a:pPr>
            <a:r>
              <a:rPr lang="en-US" i="0" dirty="0"/>
              <a:t>Does the promised content match up to the promises (as in, does the stuff like attempts, </a:t>
            </a:r>
            <a:r>
              <a:rPr lang="en-US" i="0" dirty="0" err="1"/>
              <a:t>etc</a:t>
            </a:r>
            <a:r>
              <a:rPr lang="en-US" i="0" dirty="0"/>
              <a:t>, match up with what was expected?).</a:t>
            </a:r>
          </a:p>
          <a:p>
            <a:pPr marL="232943" indent="-232943">
              <a:buAutoNum type="arabicPeriod"/>
            </a:pPr>
            <a:r>
              <a:rPr lang="en-US" dirty="0"/>
              <a:t>Can you find the publisher’s website for the course materials?</a:t>
            </a:r>
          </a:p>
          <a:p>
            <a:pPr marL="232943" indent="-232943"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272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1370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the 3 most important and used measures of central tendency. Let’s go through each one. Where appropriate, I’ll introduce you to a few concepts you need to work with.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477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a range tell us?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2034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a range tell us? </a:t>
            </a:r>
          </a:p>
          <a:p>
            <a:endParaRPr lang="en-US" dirty="0"/>
          </a:p>
          <a:p>
            <a:r>
              <a:rPr lang="en-US" dirty="0"/>
              <a:t>Well, if we take range, mean, median, mode, and add to it a couple of measures of dispersion (variance and standard deviation), we have </a:t>
            </a:r>
            <a:r>
              <a:rPr lang="en-US" i="1" dirty="0"/>
              <a:t>everything </a:t>
            </a:r>
            <a:r>
              <a:rPr lang="en-US" i="0" dirty="0"/>
              <a:t>we need to verify that our dataset is ready to go. We have essentially formed Voltron and can now go on empirical adventures with our sword of analysis.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8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485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0774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8968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2269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877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N-1 for samples, and N when population is known.</a:t>
            </a:r>
          </a:p>
          <a:p>
            <a:endParaRPr lang="en-US" dirty="0"/>
          </a:p>
          <a:p>
            <a:r>
              <a:rPr lang="en-US" dirty="0"/>
              <a:t>It essentially increases accuracy</a:t>
            </a:r>
          </a:p>
          <a:p>
            <a:endParaRPr lang="en-US" dirty="0"/>
          </a:p>
          <a:p>
            <a:r>
              <a:rPr lang="en-US" dirty="0"/>
              <a:t>When calculating the std of a sample, they change the n in the </a:t>
            </a:r>
            <a:r>
              <a:rPr lang="en-US" dirty="0" err="1"/>
              <a:t>demonimator</a:t>
            </a:r>
            <a:r>
              <a:rPr lang="en-US" dirty="0"/>
              <a:t> to n-1. This slight reduction in the denominator results in a larger standard deviation. One that better reflects the true standard deviation of the population.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0203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And so, last Thursday, we mostly all sat here while I tried to talk about the potential of stats, to describe what we’re going to learn and what we’ll be able to do. If you remember, I said stats typically does 3 things.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describe data, compare things, or relate (correlation, regression models, </a:t>
            </a:r>
            <a:r>
              <a:rPr lang="en-US" dirty="0" err="1"/>
              <a:t>etc</a:t>
            </a:r>
            <a:r>
              <a:rPr lang="en-US" dirty="0"/>
              <a:t>).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6586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value of the z-score tells you how many standard deviations you are away from the mean. If a z-score is equal to 0, it is on the mean.</a:t>
            </a:r>
          </a:p>
          <a:p>
            <a:endParaRPr lang="en-US" dirty="0"/>
          </a:p>
          <a:p>
            <a:r>
              <a:rPr lang="en-US" dirty="0"/>
              <a:t>There is a table on page 764 with z-scores. Let’s do a few. </a:t>
            </a:r>
          </a:p>
          <a:p>
            <a:endParaRPr lang="en-US" dirty="0"/>
          </a:p>
          <a:p>
            <a:r>
              <a:rPr lang="en-US" dirty="0"/>
              <a:t>It is a composite score.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5400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value of the z-score tells you how many standard deviations you are away from the mean. If a z-score is equal to 0, it is on the mean.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2595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</a:t>
            </a:r>
            <a:r>
              <a:rPr lang="en-US"/>
              <a:t>mean computers…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55095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 you Thursday!!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14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So for this week, we’re going to focus on “describing” and that sounds boring but it’s the basic first step we almost always take.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9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really do. We “Describe” our data first or if we are being more direct, we look at the shape of our data in order to verify a few assumptions we have to make. </a:t>
            </a:r>
          </a:p>
          <a:p>
            <a:endParaRPr lang="en-US" dirty="0"/>
          </a:p>
          <a:p>
            <a:r>
              <a:rPr lang="en-US" dirty="0"/>
              <a:t>What are those assumptions?</a:t>
            </a:r>
          </a:p>
          <a:p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Our data are normally distributed.</a:t>
            </a:r>
          </a:p>
          <a:p>
            <a:pPr marL="228600" indent="-228600">
              <a:buAutoNum type="arabicPeriod"/>
            </a:pPr>
            <a:r>
              <a:rPr lang="en-US" dirty="0"/>
              <a:t>There are no outliers.</a:t>
            </a:r>
          </a:p>
          <a:p>
            <a:pPr marL="228600" indent="-228600">
              <a:buAutoNum type="arabicPeriod"/>
            </a:pPr>
            <a:r>
              <a:rPr lang="en-US" dirty="0"/>
              <a:t>What are the modes of central tendency?</a:t>
            </a:r>
          </a:p>
          <a:p>
            <a:pPr marL="228600" indent="-228600">
              <a:buAutoNum type="arabicPeriod"/>
            </a:pPr>
            <a:r>
              <a:rPr lang="en-US" dirty="0"/>
              <a:t>How dispersed is the data? (we won’t cover this one today but next week).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4189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normal curve is a standardized one. </a:t>
            </a:r>
          </a:p>
          <a:p>
            <a:endParaRPr lang="en-US" dirty="0"/>
          </a:p>
          <a:p>
            <a:r>
              <a:rPr lang="en-US" dirty="0"/>
              <a:t>Consider the following: </a:t>
            </a:r>
            <a:r>
              <a:rPr lang="en-US" b="0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The SND allows researchers to calculate the probability of randomly obtaining a score from the distribution (i.e. sample). For example, there is a 68% probability of randomly selecting a score between -1 and +1 standard deviations from the mean (see Fig. 4).</a:t>
            </a:r>
          </a:p>
          <a:p>
            <a:endParaRPr lang="en-US" b="0" i="0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  <a:p>
            <a:r>
              <a:rPr lang="en-US" dirty="0"/>
              <a:t>Normal distribution could be </a:t>
            </a:r>
            <a:r>
              <a:rPr lang="en-US" i="1" dirty="0"/>
              <a:t>anything </a:t>
            </a:r>
            <a:r>
              <a:rPr lang="en-US" i="0" dirty="0"/>
              <a:t>and that’s what makes standardizing so useful.</a:t>
            </a:r>
          </a:p>
          <a:p>
            <a:endParaRPr lang="en-US" i="0" dirty="0"/>
          </a:p>
          <a:p>
            <a:r>
              <a:rPr lang="en-US" i="0" dirty="0"/>
              <a:t>We just constantly go back to this model to help us make sense of what our data are saying.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11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7534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could be a starting point but let’s hold off on this a bit. </a:t>
            </a:r>
          </a:p>
          <a:p>
            <a:endParaRPr lang="en-US" dirty="0"/>
          </a:p>
          <a:p>
            <a:r>
              <a:rPr lang="en-US" dirty="0"/>
              <a:t>What you should know about this, I’ll cover as it comes up this week.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597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The center or typicality of a distribution. The three most common measures of central tendency are mean, median, mode.</a:t>
            </a:r>
          </a:p>
          <a:p>
            <a:endParaRPr lang="en-US" sz="1200" dirty="0"/>
          </a:p>
          <a:p>
            <a:r>
              <a:rPr lang="en-US" sz="1200" dirty="0"/>
              <a:t>This central tendency will have a lot more context once we talk about skewness and kurtosis. </a:t>
            </a:r>
          </a:p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8F631-99FB-6340-909A-99633E55D3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04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DB4ED-7DBA-5396-53DF-5AAD206E57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75DA02-417A-D1DA-3EE0-A0EE7BAD72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6EA2-952E-D736-0216-3093DD99A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F9D23D-0DF5-47BE-D19D-0AE693061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F344D-C33E-F378-BA43-55B3A75A2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774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07F6A-E011-D42B-AFB1-AD85560A6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EDB1F7-9081-C9E1-3614-4B1BF2DAF4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90122-B7DF-53E3-FBD1-950DEA244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8A332-4A7E-5120-E72F-C4481EEA1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0B271-AF91-0099-832A-BB4EF7457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520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F4516B-6DE9-753F-4EC0-B1F7C2A27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571688-2B22-1272-CF92-663D6FC23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4E8B0-DE20-A8AB-ED51-848819712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331DE-49AE-BA76-3477-C34451692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57A78B-E271-D5B9-F3C4-220644F03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594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B4E53-B143-1A38-BFF8-5490D6D5C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B7EB7-45DA-E038-FA7B-6CF07DAD1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57B84-F222-C821-229A-EADA1BBAF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A1E1A-AEAE-E1AB-009D-C121F7B4F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B29EE-5243-FC45-8C63-3871B1599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33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4A5DE-72C7-81F1-9663-80B9426D8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D40757-7B72-2DB6-1715-63C368408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CDC47A-CB4D-C26C-96FC-A6DAEE8EB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5A99BC-2BF2-BFA2-C7F6-47F06D32B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201BB-33C9-D701-4116-A0154AF2B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479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D9FEE-A20E-FA94-EBAF-2FE376A7A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CC86F-444A-619B-2131-D68D486D2A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E041B-614E-745E-3123-2CD567BEB0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EE2A99-8936-F332-F450-A8ED2D838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F5A1AB-5D88-2EAA-575A-5DA529555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9D1655-E044-D02D-8993-7D0D07724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77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89155-4EB0-29D1-6353-40C398EFD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B8CEE5-1BF5-6094-711F-53859E673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564329-8F88-914B-19CF-941336575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73F5E5-786F-D30C-EFC1-1D1B955BFE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69875D-A5C7-EE74-EB8A-68C0053EEA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69AB0F-599A-FF00-20E4-DDCAE7CB2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41DAAE-B79A-88BF-41AA-E5AA7D032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F9657E-E77B-1B4D-48A2-8F7B9DC25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604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2E8F2-6FD5-1017-8D6E-C5D613DB0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FFC42-DB02-CA3B-94CE-FDBD4875A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869B78-AB8E-8389-C12E-4D03FE377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F71EB1-0F1B-1AD8-BBD4-0E2B3C598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49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9526B2-EB6E-CEB6-AFA8-93F95E4AA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0E683F-7194-BBA4-9209-B8692E9F4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4B1AF-E2BD-072A-973A-A1A57808F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49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A3300-D51F-34E1-7ABF-4C644C802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D6972-8FC1-DAF4-F1CE-FC8F7ECC9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A299D1-10A1-1CD5-B8D8-B547B5370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1043D5-FA96-BC04-27A6-F103813DA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36D92F-1CCB-E23C-1656-C8096859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740DDF-E19F-6C76-6EF7-92DF20E4F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258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DC450-0105-6F05-98D2-856915DE7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2A50A7-37ED-7663-349F-B988439DB8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DB6C00-089C-49CC-5237-B193131ED5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A2D96B-4E23-4B02-C688-4163020D5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61846-ECE6-4F48-102F-E7170A5CC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4F7B68-CC29-C3BF-73A2-2D87FC158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042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95F48A-6550-90AC-F4D7-2CC8B04C3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605A10-DCAA-22FB-96C8-7A358F6A0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0DB44-AC6D-7A86-4BD1-DC8195892C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E0D9CA-4451-1A41-A40A-C8FC517D1A61}" type="datetimeFigureOut">
              <a:rPr lang="en-US" smtClean="0"/>
              <a:t>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32C556-61D6-D8F0-48D0-FB05E6604E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BB54D-9FD0-DF10-C341-453B8DF94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BE4F5-9D93-EF4C-9254-096F509BB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85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72A635E-A53D-7D10-7638-4C37A6DA1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66793"/>
            <a:ext cx="9144000" cy="85444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CIST 2500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6346D13E-F1D5-8AB8-200D-737B3EA50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416" y="2921238"/>
            <a:ext cx="11029167" cy="1655762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1367918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72A635E-A53D-7D10-7638-4C37A6DA1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9473"/>
            <a:ext cx="9144000" cy="85444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Normal Curve</a:t>
            </a:r>
          </a:p>
        </p:txBody>
      </p:sp>
      <p:pic>
        <p:nvPicPr>
          <p:cNvPr id="4098" name="Picture 2" descr="Definition of Normal Curve | Chegg.com">
            <a:extLst>
              <a:ext uri="{FF2B5EF4-FFF2-40B4-BE49-F238E27FC236}">
                <a16:creationId xmlns:a16="http://schemas.microsoft.com/office/drawing/2014/main" id="{276800AA-E325-C8F1-1A48-0AC93B25C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18" y="-1204"/>
            <a:ext cx="11242963" cy="6859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2661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72A635E-A53D-7D10-7638-4C37A6DA1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9473"/>
            <a:ext cx="9144000" cy="85444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Normal Curve</a:t>
            </a:r>
          </a:p>
        </p:txBody>
      </p:sp>
      <p:pic>
        <p:nvPicPr>
          <p:cNvPr id="1026" name="Picture 2" descr="What is Skewness in Statistics? | Statistics for Data Science">
            <a:extLst>
              <a:ext uri="{FF2B5EF4-FFF2-40B4-BE49-F238E27FC236}">
                <a16:creationId xmlns:a16="http://schemas.microsoft.com/office/drawing/2014/main" id="{A1BAAEC5-CD5F-9893-8E82-587690C1D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3488"/>
            <a:ext cx="12192000" cy="4831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093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6346D13E-F1D5-8AB8-200D-737B3EA50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2833" y="1285280"/>
            <a:ext cx="9866334" cy="4287440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CENTRAL</a:t>
            </a:r>
          </a:p>
          <a:p>
            <a:r>
              <a:rPr lang="en-US" sz="8000" dirty="0">
                <a:solidFill>
                  <a:schemeClr val="bg1"/>
                </a:solidFill>
              </a:rPr>
              <a:t>LIMIT</a:t>
            </a:r>
          </a:p>
          <a:p>
            <a:r>
              <a:rPr lang="en-US" sz="8000" dirty="0">
                <a:solidFill>
                  <a:schemeClr val="bg1"/>
                </a:solidFill>
              </a:rPr>
              <a:t>THEOREM</a:t>
            </a:r>
          </a:p>
        </p:txBody>
      </p:sp>
    </p:spTree>
    <p:extLst>
      <p:ext uri="{BB962C8B-B14F-4D97-AF65-F5344CB8AC3E}">
        <p14:creationId xmlns:p14="http://schemas.microsoft.com/office/powerpoint/2010/main" val="876115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2833" y="2601119"/>
            <a:ext cx="9866334" cy="1655762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Mean, Median, Mode</a:t>
            </a:r>
          </a:p>
        </p:txBody>
      </p:sp>
    </p:spTree>
    <p:extLst>
      <p:ext uri="{BB962C8B-B14F-4D97-AF65-F5344CB8AC3E}">
        <p14:creationId xmlns:p14="http://schemas.microsoft.com/office/powerpoint/2010/main" val="868853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1B25-45FD-CAE2-24FA-AF0842034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4294"/>
            <a:ext cx="9144000" cy="85444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Population Mean</a:t>
            </a:r>
          </a:p>
        </p:txBody>
      </p:sp>
      <p:pic>
        <p:nvPicPr>
          <p:cNvPr id="1026" name="Picture 2" descr="Population Mean Formula | Calculate Population Mean (Examples)">
            <a:extLst>
              <a:ext uri="{FF2B5EF4-FFF2-40B4-BE49-F238E27FC236}">
                <a16:creationId xmlns:a16="http://schemas.microsoft.com/office/drawing/2014/main" id="{02CA4FC2-72C0-0EF9-B84A-0F4F71B349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37" t="20646" r="23446"/>
          <a:stretch/>
        </p:blipFill>
        <p:spPr bwMode="auto">
          <a:xfrm>
            <a:off x="2495086" y="1853852"/>
            <a:ext cx="7201828" cy="4561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6297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1B25-45FD-CAE2-24FA-AF0842034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64089"/>
            <a:ext cx="9144000" cy="85444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Sample Mean</a:t>
            </a:r>
          </a:p>
        </p:txBody>
      </p:sp>
      <p:pic>
        <p:nvPicPr>
          <p:cNvPr id="3074" name="Picture 2" descr="Mean - BIOLOGY FOR LIFE">
            <a:extLst>
              <a:ext uri="{FF2B5EF4-FFF2-40B4-BE49-F238E27FC236}">
                <a16:creationId xmlns:a16="http://schemas.microsoft.com/office/drawing/2014/main" id="{2DAF1D25-234A-DD5E-8727-3013B70E1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3985" y="2222500"/>
            <a:ext cx="6724030" cy="3871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4253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1B25-45FD-CAE2-24FA-AF0842034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4294"/>
            <a:ext cx="9144000" cy="85444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Mode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41CA908-98BD-434B-DA84-9F9FD09DB9EC}"/>
              </a:ext>
            </a:extLst>
          </p:cNvPr>
          <p:cNvSpPr txBox="1">
            <a:spLocks/>
          </p:cNvSpPr>
          <p:nvPr/>
        </p:nvSpPr>
        <p:spPr>
          <a:xfrm>
            <a:off x="1413353" y="2432135"/>
            <a:ext cx="9144000" cy="33173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>
                <a:solidFill>
                  <a:schemeClr val="bg1"/>
                </a:solidFill>
              </a:rPr>
              <a:t>0 1 2 3 4 5 6 7 8 9 10</a:t>
            </a:r>
          </a:p>
          <a:p>
            <a:r>
              <a:rPr lang="en-US" sz="5400" dirty="0">
                <a:solidFill>
                  <a:schemeClr val="bg1"/>
                </a:solidFill>
              </a:rPr>
              <a:t>vs</a:t>
            </a:r>
          </a:p>
          <a:p>
            <a:r>
              <a:rPr lang="en-US" sz="8000" dirty="0">
                <a:solidFill>
                  <a:schemeClr val="bg1"/>
                </a:solidFill>
              </a:rPr>
              <a:t>1 2 3 4 5 6 7 8 9 10</a:t>
            </a:r>
          </a:p>
        </p:txBody>
      </p:sp>
    </p:spTree>
    <p:extLst>
      <p:ext uri="{BB962C8B-B14F-4D97-AF65-F5344CB8AC3E}">
        <p14:creationId xmlns:p14="http://schemas.microsoft.com/office/powerpoint/2010/main" val="178954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1B25-45FD-CAE2-24FA-AF0842034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4294"/>
            <a:ext cx="9144000" cy="85444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Mode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41CA908-98BD-434B-DA84-9F9FD09DB9EC}"/>
              </a:ext>
            </a:extLst>
          </p:cNvPr>
          <p:cNvSpPr txBox="1">
            <a:spLocks/>
          </p:cNvSpPr>
          <p:nvPr/>
        </p:nvSpPr>
        <p:spPr>
          <a:xfrm>
            <a:off x="1413353" y="2432135"/>
            <a:ext cx="9144000" cy="33173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>
                <a:solidFill>
                  <a:schemeClr val="bg1"/>
                </a:solidFill>
              </a:rPr>
              <a:t>1 1 4 4 4 5 5</a:t>
            </a:r>
          </a:p>
          <a:p>
            <a:r>
              <a:rPr lang="en-US" sz="5400" dirty="0">
                <a:solidFill>
                  <a:schemeClr val="bg1"/>
                </a:solidFill>
              </a:rPr>
              <a:t>vs</a:t>
            </a:r>
          </a:p>
          <a:p>
            <a:r>
              <a:rPr lang="en-US" sz="8000" dirty="0">
                <a:solidFill>
                  <a:schemeClr val="bg1"/>
                </a:solidFill>
              </a:rPr>
              <a:t>1 1 3 4 5 7</a:t>
            </a:r>
          </a:p>
        </p:txBody>
      </p:sp>
    </p:spTree>
    <p:extLst>
      <p:ext uri="{BB962C8B-B14F-4D97-AF65-F5344CB8AC3E}">
        <p14:creationId xmlns:p14="http://schemas.microsoft.com/office/powerpoint/2010/main" val="1079020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1B25-45FD-CAE2-24FA-AF0842034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4294"/>
            <a:ext cx="9144000" cy="85444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Median</a:t>
            </a:r>
          </a:p>
        </p:txBody>
      </p:sp>
      <p:pic>
        <p:nvPicPr>
          <p:cNvPr id="5122" name="Picture 2" descr="How to Calculate Median.">
            <a:extLst>
              <a:ext uri="{FF2B5EF4-FFF2-40B4-BE49-F238E27FC236}">
                <a16:creationId xmlns:a16="http://schemas.microsoft.com/office/drawing/2014/main" id="{BCA68042-574F-DC4E-8311-513096F11C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202" y="2151956"/>
            <a:ext cx="9101596" cy="384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0981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1B25-45FD-CAE2-24FA-AF0842034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4294"/>
            <a:ext cx="9144000" cy="85444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Population Median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31F779-BF43-7F8F-6E19-B1A5F1BCBEA7}"/>
              </a:ext>
            </a:extLst>
          </p:cNvPr>
          <p:cNvSpPr txBox="1"/>
          <p:nvPr/>
        </p:nvSpPr>
        <p:spPr>
          <a:xfrm>
            <a:off x="1586630" y="2331165"/>
            <a:ext cx="9018739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</a:rPr>
              <a:t>0 1 2 3 4 5 6 7 8 9 10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</a:rPr>
              <a:t>vs</a:t>
            </a:r>
          </a:p>
          <a:p>
            <a:pPr algn="ctr"/>
            <a:r>
              <a:rPr lang="en-US" sz="8000" dirty="0">
                <a:solidFill>
                  <a:schemeClr val="bg1"/>
                </a:solidFill>
              </a:rPr>
              <a:t>1 2 2 3 4 5 6 7 8 9 10</a:t>
            </a:r>
          </a:p>
        </p:txBody>
      </p:sp>
    </p:spTree>
    <p:extLst>
      <p:ext uri="{BB962C8B-B14F-4D97-AF65-F5344CB8AC3E}">
        <p14:creationId xmlns:p14="http://schemas.microsoft.com/office/powerpoint/2010/main" val="1721682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6346D13E-F1D5-8AB8-200D-737B3EA50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416" y="2921238"/>
            <a:ext cx="11029167" cy="1655762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0708746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51B25-45FD-CAE2-24FA-AF0842034E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4294"/>
            <a:ext cx="9144000" cy="85444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Population Median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31F779-BF43-7F8F-6E19-B1A5F1BCBEA7}"/>
              </a:ext>
            </a:extLst>
          </p:cNvPr>
          <p:cNvSpPr txBox="1"/>
          <p:nvPr/>
        </p:nvSpPr>
        <p:spPr>
          <a:xfrm>
            <a:off x="1586630" y="2331165"/>
            <a:ext cx="9018739" cy="36625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</a:rPr>
              <a:t>0 1 2 3 4 5 6 7 8 9 10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</a:rPr>
              <a:t>vs</a:t>
            </a:r>
          </a:p>
          <a:p>
            <a:pPr algn="ctr"/>
            <a:r>
              <a:rPr lang="en-US" sz="8000" dirty="0">
                <a:solidFill>
                  <a:schemeClr val="bg1"/>
                </a:solidFill>
              </a:rPr>
              <a:t>1 2 2 3 4 5 6 7 8 9 10</a:t>
            </a:r>
          </a:p>
        </p:txBody>
      </p:sp>
    </p:spTree>
    <p:extLst>
      <p:ext uri="{BB962C8B-B14F-4D97-AF65-F5344CB8AC3E}">
        <p14:creationId xmlns:p14="http://schemas.microsoft.com/office/powerpoint/2010/main" val="2992761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2833" y="2401996"/>
            <a:ext cx="9866334" cy="2054008"/>
          </a:xfrm>
        </p:spPr>
        <p:txBody>
          <a:bodyPr>
            <a:normAutofit/>
          </a:bodyPr>
          <a:lstStyle/>
          <a:p>
            <a:r>
              <a:rPr lang="en-US" sz="13800" dirty="0">
                <a:solidFill>
                  <a:schemeClr val="bg1"/>
                </a:solidFill>
              </a:rPr>
              <a:t>other stuff…</a:t>
            </a:r>
          </a:p>
        </p:txBody>
      </p:sp>
    </p:spTree>
    <p:extLst>
      <p:ext uri="{BB962C8B-B14F-4D97-AF65-F5344CB8AC3E}">
        <p14:creationId xmlns:p14="http://schemas.microsoft.com/office/powerpoint/2010/main" val="4237348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" y="1606590"/>
            <a:ext cx="10332720" cy="3644820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Range</a:t>
            </a:r>
          </a:p>
          <a:p>
            <a:r>
              <a:rPr lang="en-US" sz="8000" dirty="0">
                <a:solidFill>
                  <a:schemeClr val="bg1"/>
                </a:solidFill>
              </a:rPr>
              <a:t>Minimum - Maximum</a:t>
            </a:r>
          </a:p>
        </p:txBody>
      </p:sp>
    </p:spTree>
    <p:extLst>
      <p:ext uri="{BB962C8B-B14F-4D97-AF65-F5344CB8AC3E}">
        <p14:creationId xmlns:p14="http://schemas.microsoft.com/office/powerpoint/2010/main" val="35969336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orm Voltron animated gif">
            <a:extLst>
              <a:ext uri="{FF2B5EF4-FFF2-40B4-BE49-F238E27FC236}">
                <a16:creationId xmlns:a16="http://schemas.microsoft.com/office/drawing/2014/main" id="{C3A0AF12-00DC-1EA6-D2C3-B16A8DF1A8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2713" y="74035"/>
            <a:ext cx="8946573" cy="6709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70256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" y="1690409"/>
            <a:ext cx="10332720" cy="347718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Deviations</a:t>
            </a:r>
          </a:p>
          <a:p>
            <a:r>
              <a:rPr lang="el-GR" sz="8000" dirty="0">
                <a:solidFill>
                  <a:schemeClr val="bg1"/>
                </a:solidFill>
              </a:rPr>
              <a:t>Σ</a:t>
            </a:r>
            <a:r>
              <a:rPr lang="en-US" sz="8000" dirty="0">
                <a:solidFill>
                  <a:schemeClr val="bg1"/>
                </a:solidFill>
              </a:rPr>
              <a:t>(x-</a:t>
            </a:r>
            <a:r>
              <a:rPr lang="en-US" sz="8800" dirty="0">
                <a:solidFill>
                  <a:schemeClr val="bg1"/>
                </a:solidFill>
              </a:rPr>
              <a:t>x</a:t>
            </a:r>
            <a:r>
              <a:rPr lang="en-US" sz="8000" dirty="0">
                <a:solidFill>
                  <a:schemeClr val="bg1"/>
                </a:solidFill>
              </a:rPr>
              <a:t>̄)</a:t>
            </a:r>
          </a:p>
        </p:txBody>
      </p:sp>
    </p:spTree>
    <p:extLst>
      <p:ext uri="{BB962C8B-B14F-4D97-AF65-F5344CB8AC3E}">
        <p14:creationId xmlns:p14="http://schemas.microsoft.com/office/powerpoint/2010/main" val="33823304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" y="1690409"/>
            <a:ext cx="10332720" cy="347718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Should always = 0</a:t>
            </a:r>
          </a:p>
        </p:txBody>
      </p:sp>
    </p:spTree>
    <p:extLst>
      <p:ext uri="{BB962C8B-B14F-4D97-AF65-F5344CB8AC3E}">
        <p14:creationId xmlns:p14="http://schemas.microsoft.com/office/powerpoint/2010/main" val="14691079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" y="1682789"/>
            <a:ext cx="10332720" cy="349242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Mean Deviation</a:t>
            </a:r>
          </a:p>
          <a:p>
            <a:r>
              <a:rPr lang="en-US" sz="8000" dirty="0">
                <a:solidFill>
                  <a:schemeClr val="bg1"/>
                </a:solidFill>
              </a:rPr>
              <a:t>(|</a:t>
            </a:r>
            <a:r>
              <a:rPr lang="el-GR" sz="8000" dirty="0">
                <a:solidFill>
                  <a:schemeClr val="bg1"/>
                </a:solidFill>
              </a:rPr>
              <a:t>Σ</a:t>
            </a:r>
            <a:r>
              <a:rPr lang="en-US" sz="8000" dirty="0">
                <a:solidFill>
                  <a:schemeClr val="bg1"/>
                </a:solidFill>
              </a:rPr>
              <a:t>(x-</a:t>
            </a:r>
            <a:r>
              <a:rPr lang="en-US" sz="8800" dirty="0">
                <a:solidFill>
                  <a:schemeClr val="bg1"/>
                </a:solidFill>
              </a:rPr>
              <a:t>x</a:t>
            </a:r>
            <a:r>
              <a:rPr lang="en-US" sz="8000" dirty="0">
                <a:solidFill>
                  <a:schemeClr val="bg1"/>
                </a:solidFill>
              </a:rPr>
              <a:t>̄)|) /n</a:t>
            </a:r>
          </a:p>
        </p:txBody>
      </p:sp>
    </p:spTree>
    <p:extLst>
      <p:ext uri="{BB962C8B-B14F-4D97-AF65-F5344CB8AC3E}">
        <p14:creationId xmlns:p14="http://schemas.microsoft.com/office/powerpoint/2010/main" val="2640781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" y="759539"/>
            <a:ext cx="10332720" cy="122412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Variance</a:t>
            </a:r>
          </a:p>
        </p:txBody>
      </p:sp>
      <p:pic>
        <p:nvPicPr>
          <p:cNvPr id="9218" name="Picture 2" descr="Variance: Definition, Formula and Step-by-Step Examples | Indeed.com">
            <a:extLst>
              <a:ext uri="{FF2B5EF4-FFF2-40B4-BE49-F238E27FC236}">
                <a16:creationId xmlns:a16="http://schemas.microsoft.com/office/drawing/2014/main" id="{06CD8E7C-9D9E-EE42-A8A0-B1D7B9E99C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752" y="1983660"/>
            <a:ext cx="10126496" cy="411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22496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" y="820499"/>
            <a:ext cx="10332720" cy="122412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Standard Deviation</a:t>
            </a:r>
          </a:p>
        </p:txBody>
      </p:sp>
      <p:pic>
        <p:nvPicPr>
          <p:cNvPr id="7170" name="Picture 2" descr="Standard Deviation Definition">
            <a:extLst>
              <a:ext uri="{FF2B5EF4-FFF2-40B4-BE49-F238E27FC236}">
                <a16:creationId xmlns:a16="http://schemas.microsoft.com/office/drawing/2014/main" id="{08CE634D-54A9-5BB4-57AB-7744482DF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080" y="2250440"/>
            <a:ext cx="7355840" cy="4184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5786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" y="2816939"/>
            <a:ext cx="10332720" cy="122412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N vs N-1</a:t>
            </a:r>
          </a:p>
        </p:txBody>
      </p:sp>
    </p:spTree>
    <p:extLst>
      <p:ext uri="{BB962C8B-B14F-4D97-AF65-F5344CB8AC3E}">
        <p14:creationId xmlns:p14="http://schemas.microsoft.com/office/powerpoint/2010/main" val="1850644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6346D13E-F1D5-8AB8-200D-737B3EA50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416" y="758537"/>
            <a:ext cx="11029167" cy="5340926"/>
          </a:xfrm>
        </p:spPr>
        <p:txBody>
          <a:bodyPr anchor="ctr">
            <a:normAutofit/>
          </a:bodyPr>
          <a:lstStyle/>
          <a:p>
            <a:r>
              <a:rPr lang="en-US" sz="11500" dirty="0">
                <a:solidFill>
                  <a:schemeClr val="bg1"/>
                </a:solidFill>
              </a:rPr>
              <a:t>Describe</a:t>
            </a:r>
          </a:p>
          <a:p>
            <a:r>
              <a:rPr lang="en-US" sz="11500" dirty="0">
                <a:solidFill>
                  <a:schemeClr val="bg1"/>
                </a:solidFill>
              </a:rPr>
              <a:t>Compare</a:t>
            </a:r>
          </a:p>
          <a:p>
            <a:r>
              <a:rPr lang="en-US" sz="11500" dirty="0">
                <a:solidFill>
                  <a:schemeClr val="bg1"/>
                </a:solidFill>
              </a:rPr>
              <a:t>Relate</a:t>
            </a:r>
          </a:p>
        </p:txBody>
      </p:sp>
    </p:spTree>
    <p:extLst>
      <p:ext uri="{BB962C8B-B14F-4D97-AF65-F5344CB8AC3E}">
        <p14:creationId xmlns:p14="http://schemas.microsoft.com/office/powerpoint/2010/main" val="1481962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" y="729059"/>
            <a:ext cx="10332720" cy="122412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Z-Score</a:t>
            </a:r>
          </a:p>
        </p:txBody>
      </p:sp>
      <p:pic>
        <p:nvPicPr>
          <p:cNvPr id="2050" name="Picture 2" descr="Basics: Standardization and the Z score | Fred Clavel, Ph.D.">
            <a:extLst>
              <a:ext uri="{FF2B5EF4-FFF2-40B4-BE49-F238E27FC236}">
                <a16:creationId xmlns:a16="http://schemas.microsoft.com/office/drawing/2014/main" id="{8E0463D0-DDDF-B271-6402-90424CDAD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012" y="1953180"/>
            <a:ext cx="9227976" cy="467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36170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" y="729059"/>
            <a:ext cx="10332720" cy="122412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Z-Scores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9AA0564-8945-3062-7113-28968D1764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960" y="-1093470"/>
            <a:ext cx="12893040" cy="966978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3073293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" y="1543551"/>
            <a:ext cx="10332720" cy="3770897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Bring your swords </a:t>
            </a:r>
          </a:p>
          <a:p>
            <a:r>
              <a:rPr lang="en-US" sz="8000" dirty="0">
                <a:solidFill>
                  <a:schemeClr val="bg1"/>
                </a:solidFill>
              </a:rPr>
              <a:t>of analysis </a:t>
            </a:r>
            <a:r>
              <a:rPr lang="en-US" sz="8000" dirty="0" err="1">
                <a:solidFill>
                  <a:schemeClr val="bg1"/>
                </a:solidFill>
              </a:rPr>
              <a:t>thursday</a:t>
            </a:r>
            <a:endParaRPr lang="en-US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3640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E29EAA5-13DF-6B55-E064-01DEFA1FE6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9640" y="2816939"/>
            <a:ext cx="10332720" cy="1224121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Bye!</a:t>
            </a:r>
          </a:p>
        </p:txBody>
      </p:sp>
    </p:spTree>
    <p:extLst>
      <p:ext uri="{BB962C8B-B14F-4D97-AF65-F5344CB8AC3E}">
        <p14:creationId xmlns:p14="http://schemas.microsoft.com/office/powerpoint/2010/main" val="1353675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6346D13E-F1D5-8AB8-200D-737B3EA50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416" y="758537"/>
            <a:ext cx="11029167" cy="5340926"/>
          </a:xfrm>
        </p:spPr>
        <p:txBody>
          <a:bodyPr anchor="ctr">
            <a:normAutofit/>
          </a:bodyPr>
          <a:lstStyle/>
          <a:p>
            <a:r>
              <a:rPr lang="en-US" sz="11500" dirty="0">
                <a:solidFill>
                  <a:schemeClr val="bg1"/>
                </a:solidFill>
              </a:rPr>
              <a:t>Describe</a:t>
            </a:r>
          </a:p>
        </p:txBody>
      </p:sp>
    </p:spTree>
    <p:extLst>
      <p:ext uri="{BB962C8B-B14F-4D97-AF65-F5344CB8AC3E}">
        <p14:creationId xmlns:p14="http://schemas.microsoft.com/office/powerpoint/2010/main" val="2065555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6346D13E-F1D5-8AB8-200D-737B3EA50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2833" y="2921238"/>
            <a:ext cx="9866334" cy="1655762"/>
          </a:xfrm>
        </p:spPr>
        <p:txBody>
          <a:bodyPr>
            <a:normAutofit fontScale="92500" lnSpcReduction="20000"/>
          </a:bodyPr>
          <a:lstStyle/>
          <a:p>
            <a:r>
              <a:rPr lang="en-US" sz="13800" dirty="0">
                <a:solidFill>
                  <a:schemeClr val="bg1"/>
                </a:solidFill>
              </a:rPr>
              <a:t>um…what?</a:t>
            </a:r>
          </a:p>
        </p:txBody>
      </p:sp>
    </p:spTree>
    <p:extLst>
      <p:ext uri="{BB962C8B-B14F-4D97-AF65-F5344CB8AC3E}">
        <p14:creationId xmlns:p14="http://schemas.microsoft.com/office/powerpoint/2010/main" val="3297976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72A635E-A53D-7D10-7638-4C37A6DA1B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9473"/>
            <a:ext cx="9144000" cy="85444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Normal Curve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F54E59-3AFC-FBEA-2EA4-7065DB6595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76279"/>
            <a:ext cx="12666518" cy="365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146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6346D13E-F1D5-8AB8-200D-737B3EA50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2833" y="2921238"/>
            <a:ext cx="9866334" cy="1655762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where to begin?</a:t>
            </a:r>
          </a:p>
        </p:txBody>
      </p:sp>
    </p:spTree>
    <p:extLst>
      <p:ext uri="{BB962C8B-B14F-4D97-AF65-F5344CB8AC3E}">
        <p14:creationId xmlns:p14="http://schemas.microsoft.com/office/powerpoint/2010/main" val="3026395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6346D13E-F1D5-8AB8-200D-737B3EA50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2833" y="2921238"/>
            <a:ext cx="9866334" cy="1655762"/>
          </a:xfrm>
        </p:spPr>
        <p:txBody>
          <a:bodyPr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population v sample</a:t>
            </a:r>
          </a:p>
        </p:txBody>
      </p:sp>
    </p:spTree>
    <p:extLst>
      <p:ext uri="{BB962C8B-B14F-4D97-AF65-F5344CB8AC3E}">
        <p14:creationId xmlns:p14="http://schemas.microsoft.com/office/powerpoint/2010/main" val="32696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>
            <a:extLst>
              <a:ext uri="{FF2B5EF4-FFF2-40B4-BE49-F238E27FC236}">
                <a16:creationId xmlns:a16="http://schemas.microsoft.com/office/drawing/2014/main" id="{6346D13E-F1D5-8AB8-200D-737B3EA50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2833" y="1285280"/>
            <a:ext cx="9866334" cy="4287440"/>
          </a:xfrm>
        </p:spPr>
        <p:txBody>
          <a:bodyPr anchor="ctr">
            <a:norm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CENTRAL</a:t>
            </a:r>
          </a:p>
          <a:p>
            <a:r>
              <a:rPr lang="en-US" sz="8000" dirty="0">
                <a:solidFill>
                  <a:schemeClr val="bg1"/>
                </a:solidFill>
              </a:rPr>
              <a:t>TENDENCY</a:t>
            </a:r>
          </a:p>
        </p:txBody>
      </p:sp>
    </p:spTree>
    <p:extLst>
      <p:ext uri="{BB962C8B-B14F-4D97-AF65-F5344CB8AC3E}">
        <p14:creationId xmlns:p14="http://schemas.microsoft.com/office/powerpoint/2010/main" val="4159723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1010</TotalTime>
  <Words>1401</Words>
  <Application>Microsoft Office PowerPoint</Application>
  <PresentationFormat>Widescreen</PresentationFormat>
  <Paragraphs>183</Paragraphs>
  <Slides>33</Slides>
  <Notes>33</Notes>
  <HiddenSlides>8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Georgia</vt:lpstr>
      <vt:lpstr>Office Theme</vt:lpstr>
      <vt:lpstr>CIST 2500</vt:lpstr>
      <vt:lpstr>PowerPoint Presentation</vt:lpstr>
      <vt:lpstr>PowerPoint Presentation</vt:lpstr>
      <vt:lpstr>PowerPoint Presentation</vt:lpstr>
      <vt:lpstr>PowerPoint Presentation</vt:lpstr>
      <vt:lpstr>Normal Curve</vt:lpstr>
      <vt:lpstr>PowerPoint Presentation</vt:lpstr>
      <vt:lpstr>PowerPoint Presentation</vt:lpstr>
      <vt:lpstr>PowerPoint Presentation</vt:lpstr>
      <vt:lpstr>Normal Curve</vt:lpstr>
      <vt:lpstr>Normal Curve</vt:lpstr>
      <vt:lpstr>PowerPoint Presentation</vt:lpstr>
      <vt:lpstr>PowerPoint Presentation</vt:lpstr>
      <vt:lpstr>Population Mean</vt:lpstr>
      <vt:lpstr>Sample Mean</vt:lpstr>
      <vt:lpstr>Mode</vt:lpstr>
      <vt:lpstr>Mode</vt:lpstr>
      <vt:lpstr>Median</vt:lpstr>
      <vt:lpstr>Population Median</vt:lpstr>
      <vt:lpstr>Population Median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CIST 2500</dc:title>
  <dc:creator>Nicolas LaLone</dc:creator>
  <cp:lastModifiedBy>Nicolas LaLone</cp:lastModifiedBy>
  <cp:revision>17</cp:revision>
  <cp:lastPrinted>2022-09-06T17:30:31Z</cp:lastPrinted>
  <dcterms:created xsi:type="dcterms:W3CDTF">2022-09-05T13:25:17Z</dcterms:created>
  <dcterms:modified xsi:type="dcterms:W3CDTF">2023-01-30T17:06:00Z</dcterms:modified>
</cp:coreProperties>
</file>

<file path=docProps/thumbnail.jpeg>
</file>